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53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00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86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0776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167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668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50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82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911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790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329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32D70-9D66-4650-871F-C3F1998EBE25}" type="datetimeFigureOut">
              <a:rPr lang="pt-BR" smtClean="0"/>
              <a:t>02/02/2026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7AD62-295C-400E-82B9-6E4BCCDA0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91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8"/>
          <p:cNvSpPr txBox="1">
            <a:spLocks noChangeArrowheads="1"/>
          </p:cNvSpPr>
          <p:nvPr/>
        </p:nvSpPr>
        <p:spPr bwMode="auto">
          <a:xfrm>
            <a:off x="2556018" y="654051"/>
            <a:ext cx="3743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2800" b="1" dirty="0">
                <a:cs typeface="Arial" panose="020B0604020202020204" pitchFamily="34" charset="0"/>
              </a:rPr>
              <a:t>CURSO....</a:t>
            </a:r>
          </a:p>
        </p:txBody>
      </p:sp>
      <p:sp>
        <p:nvSpPr>
          <p:cNvPr id="6" name="CuadroTexto 5"/>
          <p:cNvSpPr txBox="1">
            <a:spLocks noChangeArrowheads="1"/>
          </p:cNvSpPr>
          <p:nvPr/>
        </p:nvSpPr>
        <p:spPr bwMode="auto">
          <a:xfrm>
            <a:off x="983434" y="2162176"/>
            <a:ext cx="73437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pt-BR" altLang="pt-BR" sz="2000" b="1" dirty="0"/>
              <a:t>TITULO TCC</a:t>
            </a:r>
            <a:endParaRPr lang="pt-BR" altLang="pt-BR" sz="2000" dirty="0"/>
          </a:p>
        </p:txBody>
      </p:sp>
      <p:sp>
        <p:nvSpPr>
          <p:cNvPr id="7" name="CuadroTexto 7"/>
          <p:cNvSpPr txBox="1">
            <a:spLocks noChangeArrowheads="1"/>
          </p:cNvSpPr>
          <p:nvPr/>
        </p:nvSpPr>
        <p:spPr bwMode="auto">
          <a:xfrm>
            <a:off x="1991493" y="3429002"/>
            <a:ext cx="53276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800" b="1" dirty="0">
                <a:cs typeface="Arial" panose="020B0604020202020204" pitchFamily="34" charset="0"/>
              </a:rPr>
              <a:t>Nome do aluno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800" b="1" dirty="0">
                <a:cs typeface="Arial" panose="020B0604020202020204" pitchFamily="34" charset="0"/>
              </a:rPr>
              <a:t>Nome do professor/orientador</a:t>
            </a:r>
          </a:p>
        </p:txBody>
      </p:sp>
      <p:sp>
        <p:nvSpPr>
          <p:cNvPr id="8" name="CuadroTexto 7"/>
          <p:cNvSpPr txBox="1">
            <a:spLocks noChangeArrowheads="1"/>
          </p:cNvSpPr>
          <p:nvPr/>
        </p:nvSpPr>
        <p:spPr bwMode="auto">
          <a:xfrm>
            <a:off x="2232168" y="5661249"/>
            <a:ext cx="4391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es-ES" sz="1600" b="1" dirty="0">
                <a:cs typeface="Arial" panose="020B0604020202020204" pitchFamily="34" charset="0"/>
              </a:rPr>
              <a:t>Trindade-GO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es-ES" sz="1600" b="1" dirty="0">
                <a:cs typeface="Arial" panose="020B0604020202020204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44961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5"/>
          <p:cNvSpPr txBox="1">
            <a:spLocks noChangeArrowheads="1"/>
          </p:cNvSpPr>
          <p:nvPr/>
        </p:nvSpPr>
        <p:spPr bwMode="auto">
          <a:xfrm>
            <a:off x="1703389" y="352927"/>
            <a:ext cx="53872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000" b="1" dirty="0">
                <a:cs typeface="Arial" panose="020B0604020202020204" pitchFamily="34" charset="0"/>
              </a:rPr>
              <a:t>Introdução</a:t>
            </a:r>
            <a:r>
              <a:rPr lang="pt-BR" altLang="pt-BR" sz="4000" b="1" dirty="0">
                <a:solidFill>
                  <a:srgbClr val="4678AC"/>
                </a:solidFill>
                <a:latin typeface="+mj-lt"/>
              </a:rPr>
              <a:t> </a:t>
            </a:r>
          </a:p>
        </p:txBody>
      </p:sp>
      <p:sp>
        <p:nvSpPr>
          <p:cNvPr id="6" name="Retângulo 1"/>
          <p:cNvSpPr>
            <a:spLocks noChangeArrowheads="1"/>
          </p:cNvSpPr>
          <p:nvPr/>
        </p:nvSpPr>
        <p:spPr bwMode="auto">
          <a:xfrm>
            <a:off x="751765" y="1848913"/>
            <a:ext cx="820336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carência de acesso à biblioteca, ausência das aulas práticas, indisciplina, distração na aula remota e o distanciamento do ambiente acadêmico contribui para que o aluno se desmotive no aprendizado (GUSSO </a:t>
            </a:r>
            <a:r>
              <a:rPr lang="pt-BR" altLang="pt-BR" sz="1800" i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et al., </a:t>
            </a:r>
            <a:r>
              <a:rPr lang="pt-BR" altLang="pt-BR" sz="1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2020).</a:t>
            </a:r>
            <a:endParaRPr lang="pt-BR" altLang="pt-BR" sz="18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ector recto 2"/>
          <p:cNvCxnSpPr/>
          <p:nvPr/>
        </p:nvCxnSpPr>
        <p:spPr>
          <a:xfrm>
            <a:off x="605929" y="1120207"/>
            <a:ext cx="80660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16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5"/>
          <p:cNvSpPr txBox="1">
            <a:spLocks noChangeArrowheads="1"/>
          </p:cNvSpPr>
          <p:nvPr/>
        </p:nvSpPr>
        <p:spPr bwMode="auto">
          <a:xfrm>
            <a:off x="1539615" y="436563"/>
            <a:ext cx="53276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000" b="1" dirty="0">
                <a:cs typeface="Arial" panose="020B0604020202020204" pitchFamily="34" charset="0"/>
              </a:rPr>
              <a:t>Objetivo</a:t>
            </a:r>
            <a:r>
              <a:rPr lang="pt-BR" altLang="pt-BR" sz="4000" b="1" dirty="0">
                <a:solidFill>
                  <a:srgbClr val="4678AC"/>
                </a:solidFill>
                <a:latin typeface="+mj-lt"/>
              </a:rPr>
              <a:t> </a:t>
            </a:r>
          </a:p>
        </p:txBody>
      </p:sp>
      <p:sp>
        <p:nvSpPr>
          <p:cNvPr id="6" name="Retângulo 1"/>
          <p:cNvSpPr>
            <a:spLocks noChangeArrowheads="1"/>
          </p:cNvSpPr>
          <p:nvPr/>
        </p:nvSpPr>
        <p:spPr bwMode="auto">
          <a:xfrm>
            <a:off x="810615" y="1720852"/>
            <a:ext cx="82514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ES" altLang="pt-BR" sz="2400" dirty="0">
                <a:cs typeface="Calibri" panose="020F0502020204030204" pitchFamily="34" charset="0"/>
              </a:rPr>
              <a:t>Este estudo </a:t>
            </a:r>
            <a:r>
              <a:rPr lang="es-ES" altLang="pt-BR" sz="2400" dirty="0" err="1">
                <a:cs typeface="Calibri" panose="020F0502020204030204" pitchFamily="34" charset="0"/>
              </a:rPr>
              <a:t>teve</a:t>
            </a:r>
            <a:r>
              <a:rPr lang="es-ES" altLang="pt-BR" sz="2400" dirty="0">
                <a:cs typeface="Calibri" panose="020F0502020204030204" pitchFamily="34" charset="0"/>
              </a:rPr>
              <a:t> como objetivo…</a:t>
            </a:r>
            <a:endParaRPr lang="pt-BR" altLang="pt-BR" sz="2400" dirty="0"/>
          </a:p>
        </p:txBody>
      </p:sp>
      <p:cxnSp>
        <p:nvCxnSpPr>
          <p:cNvPr id="7" name="Conector recto 2"/>
          <p:cNvCxnSpPr/>
          <p:nvPr/>
        </p:nvCxnSpPr>
        <p:spPr>
          <a:xfrm>
            <a:off x="605929" y="1120207"/>
            <a:ext cx="80660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49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>
            <a:spLocks noChangeArrowheads="1"/>
          </p:cNvSpPr>
          <p:nvPr/>
        </p:nvSpPr>
        <p:spPr bwMode="auto">
          <a:xfrm>
            <a:off x="1703388" y="404814"/>
            <a:ext cx="53276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000" b="1" dirty="0">
                <a:cs typeface="Arial" panose="020B0604020202020204" pitchFamily="34" charset="0"/>
              </a:rPr>
              <a:t>Material e Métodos </a:t>
            </a:r>
          </a:p>
        </p:txBody>
      </p:sp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1847851" y="1619414"/>
            <a:ext cx="6824167" cy="38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pt-BR" altLang="pt-BR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pesquisa possui característica XXXX</a:t>
            </a:r>
            <a:endParaRPr lang="pt-BR" altLang="pt-B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6"/>
          <p:cNvSpPr>
            <a:spLocks noChangeArrowheads="1"/>
          </p:cNvSpPr>
          <p:nvPr/>
        </p:nvSpPr>
        <p:spPr bwMode="auto">
          <a:xfrm>
            <a:off x="900770" y="2368550"/>
            <a:ext cx="8177212" cy="38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pt-BR" altLang="pt-BR" sz="1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Quanto a pesquisa descritiva Gil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, XXX</a:t>
            </a:r>
          </a:p>
        </p:txBody>
      </p:sp>
      <p:sp>
        <p:nvSpPr>
          <p:cNvPr id="9" name="Retângulo 2"/>
          <p:cNvSpPr>
            <a:spLocks noChangeArrowheads="1"/>
          </p:cNvSpPr>
          <p:nvPr/>
        </p:nvSpPr>
        <p:spPr bwMode="auto">
          <a:xfrm>
            <a:off x="956002" y="3314701"/>
            <a:ext cx="8069263" cy="38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pt-BR" altLang="pt-BR" sz="1800" dirty="0">
                <a:ea typeface="Calibri" panose="020F0502020204030204" pitchFamily="34" charset="0"/>
                <a:cs typeface="Times New Roman" panose="02020603050405020304" pitchFamily="18" charset="0"/>
              </a:rPr>
              <a:t>Foi desenvolvida numa instituição de ensino superior XXXX</a:t>
            </a:r>
            <a:endParaRPr lang="pt-BR" altLang="pt-B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3"/>
          <p:cNvSpPr>
            <a:spLocks noChangeArrowheads="1"/>
          </p:cNvSpPr>
          <p:nvPr/>
        </p:nvSpPr>
        <p:spPr bwMode="auto">
          <a:xfrm>
            <a:off x="605930" y="4437063"/>
            <a:ext cx="8175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característica mais importante dessa pesquisa é a necessidade XXXX</a:t>
            </a:r>
            <a:endParaRPr lang="pt-BR" altLang="pt-BR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Conector recto 2"/>
          <p:cNvCxnSpPr/>
          <p:nvPr/>
        </p:nvCxnSpPr>
        <p:spPr>
          <a:xfrm>
            <a:off x="605929" y="1120207"/>
            <a:ext cx="80660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00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5"/>
          <p:cNvSpPr txBox="1">
            <a:spLocks noChangeArrowheads="1"/>
          </p:cNvSpPr>
          <p:nvPr/>
        </p:nvSpPr>
        <p:spPr bwMode="auto">
          <a:xfrm>
            <a:off x="1703389" y="401053"/>
            <a:ext cx="66866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000" b="1" dirty="0">
                <a:cs typeface="Arial" panose="020B0604020202020204" pitchFamily="34" charset="0"/>
              </a:rPr>
              <a:t>Resultados</a:t>
            </a:r>
            <a:r>
              <a:rPr lang="pt-BR" altLang="pt-BR" sz="4000" b="1" dirty="0">
                <a:solidFill>
                  <a:srgbClr val="4678AC"/>
                </a:solidFill>
                <a:latin typeface="+mj-lt"/>
              </a:rPr>
              <a:t> </a:t>
            </a:r>
          </a:p>
        </p:txBody>
      </p:sp>
      <p:sp>
        <p:nvSpPr>
          <p:cNvPr id="6" name="Retângulo 1"/>
          <p:cNvSpPr>
            <a:spLocks noChangeArrowheads="1"/>
          </p:cNvSpPr>
          <p:nvPr/>
        </p:nvSpPr>
        <p:spPr bwMode="auto">
          <a:xfrm>
            <a:off x="2864656" y="2999119"/>
            <a:ext cx="4505325" cy="33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pt-BR" altLang="pt-BR" sz="1500" dirty="0">
                <a:ea typeface="Calibri" panose="020F0502020204030204" pitchFamily="34" charset="0"/>
                <a:cs typeface="Times New Roman" panose="02020603050405020304" pitchFamily="18" charset="0"/>
              </a:rPr>
              <a:t>Texto gráficos figuras....</a:t>
            </a:r>
            <a:endParaRPr lang="pt-BR" altLang="pt-BR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Conector recto 2"/>
          <p:cNvCxnSpPr/>
          <p:nvPr/>
        </p:nvCxnSpPr>
        <p:spPr>
          <a:xfrm>
            <a:off x="587469" y="1563215"/>
            <a:ext cx="80660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86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9" name="Conector recto 2"/>
          <p:cNvCxnSpPr/>
          <p:nvPr/>
        </p:nvCxnSpPr>
        <p:spPr>
          <a:xfrm>
            <a:off x="414861" y="1816243"/>
            <a:ext cx="80660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5"/>
          <p:cNvSpPr>
            <a:spLocks noChangeArrowheads="1"/>
          </p:cNvSpPr>
          <p:nvPr/>
        </p:nvSpPr>
        <p:spPr bwMode="auto">
          <a:xfrm>
            <a:off x="633198" y="2084079"/>
            <a:ext cx="7993063" cy="38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es-ES" altLang="pt-BR" sz="1800" dirty="0">
                <a:ea typeface="Calibri" panose="020F0502020204030204" pitchFamily="34" charset="0"/>
                <a:cs typeface="Times New Roman" panose="02020603050405020304" pitchFamily="18" charset="0"/>
              </a:rPr>
              <a:t>Para o autor ….</a:t>
            </a:r>
            <a:endParaRPr lang="pt-BR" altLang="pt-B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3"/>
          <p:cNvSpPr>
            <a:spLocks noChangeArrowheads="1"/>
          </p:cNvSpPr>
          <p:nvPr/>
        </p:nvSpPr>
        <p:spPr bwMode="auto">
          <a:xfrm>
            <a:off x="933446" y="2981325"/>
            <a:ext cx="8137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ES" altLang="pt-BR" sz="1800" dirty="0">
                <a:cs typeface="Calibri" panose="020F0502020204030204" pitchFamily="34" charset="0"/>
              </a:rPr>
              <a:t>Para o autor….</a:t>
            </a:r>
            <a:endParaRPr lang="pt-BR" altLang="pt-BR" sz="1800" dirty="0"/>
          </a:p>
        </p:txBody>
      </p:sp>
      <p:sp>
        <p:nvSpPr>
          <p:cNvPr id="12" name="Retângulo 1"/>
          <p:cNvSpPr>
            <a:spLocks noChangeArrowheads="1"/>
          </p:cNvSpPr>
          <p:nvPr/>
        </p:nvSpPr>
        <p:spPr bwMode="auto">
          <a:xfrm>
            <a:off x="846159" y="4292600"/>
            <a:ext cx="80699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ES" altLang="pt-BR" sz="1800" dirty="0">
                <a:cs typeface="Calibri" panose="020F0502020204030204" pitchFamily="34" charset="0"/>
              </a:rPr>
              <a:t>Candau (2013, p. 35) destaca que a  “formação de professores deve ser entendida no contexto multidimensional e apresenta que o primeiro </a:t>
            </a:r>
            <a:r>
              <a:rPr lang="es-ES" altLang="pt-BR" sz="1800" dirty="0" err="1">
                <a:cs typeface="Calibri" panose="020F0502020204030204" pitchFamily="34" charset="0"/>
              </a:rPr>
              <a:t>desafio</a:t>
            </a:r>
            <a:r>
              <a:rPr lang="es-ES" altLang="pt-BR" sz="1800" dirty="0">
                <a:cs typeface="Calibri" panose="020F0502020204030204" pitchFamily="34" charset="0"/>
              </a:rPr>
              <a:t> me parece que é superar </a:t>
            </a:r>
            <a:r>
              <a:rPr lang="es-ES" altLang="pt-BR" sz="1800" dirty="0" err="1">
                <a:cs typeface="Calibri" panose="020F0502020204030204" pitchFamily="34" charset="0"/>
              </a:rPr>
              <a:t>esse</a:t>
            </a:r>
            <a:r>
              <a:rPr lang="es-ES" altLang="pt-BR" sz="1800" dirty="0">
                <a:cs typeface="Calibri" panose="020F0502020204030204" pitchFamily="34" charset="0"/>
              </a:rPr>
              <a:t> formalismo didático e supera, </a:t>
            </a:r>
            <a:r>
              <a:rPr lang="es-ES" altLang="pt-BR" sz="1800" dirty="0" err="1">
                <a:cs typeface="Calibri" panose="020F0502020204030204" pitchFamily="34" charset="0"/>
              </a:rPr>
              <a:t>portanto</a:t>
            </a:r>
            <a:r>
              <a:rPr lang="es-ES" altLang="pt-BR" sz="1800" dirty="0">
                <a:cs typeface="Calibri" panose="020F0502020204030204" pitchFamily="34" charset="0"/>
              </a:rPr>
              <a:t>, essa busca </a:t>
            </a:r>
            <a:r>
              <a:rPr lang="es-ES" altLang="pt-BR" sz="1800" dirty="0" err="1">
                <a:cs typeface="Calibri" panose="020F0502020204030204" pitchFamily="34" charset="0"/>
              </a:rPr>
              <a:t>incessante</a:t>
            </a:r>
            <a:r>
              <a:rPr lang="es-ES" altLang="pt-BR" sz="1800" dirty="0">
                <a:cs typeface="Calibri" panose="020F0502020204030204" pitchFamily="34" charset="0"/>
              </a:rPr>
              <a:t> do método único capaz de </a:t>
            </a:r>
            <a:r>
              <a:rPr lang="es-ES" altLang="pt-BR" sz="1800" dirty="0" err="1">
                <a:cs typeface="Calibri" panose="020F0502020204030204" pitchFamily="34" charset="0"/>
              </a:rPr>
              <a:t>ensinar</a:t>
            </a:r>
            <a:r>
              <a:rPr lang="es-ES" altLang="pt-BR" sz="1800" dirty="0">
                <a:cs typeface="Calibri" panose="020F0502020204030204" pitchFamily="34" charset="0"/>
              </a:rPr>
              <a:t> tudo a todos”, </a:t>
            </a:r>
            <a:endParaRPr lang="pt-BR" altLang="pt-BR" sz="1800" dirty="0"/>
          </a:p>
        </p:txBody>
      </p:sp>
      <p:sp>
        <p:nvSpPr>
          <p:cNvPr id="13" name="CuadroTexto 5"/>
          <p:cNvSpPr txBox="1">
            <a:spLocks noChangeArrowheads="1"/>
          </p:cNvSpPr>
          <p:nvPr/>
        </p:nvSpPr>
        <p:spPr bwMode="auto">
          <a:xfrm>
            <a:off x="993705" y="599909"/>
            <a:ext cx="492540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000" b="1" dirty="0">
                <a:cs typeface="Arial" panose="020B0604020202020204" pitchFamily="34" charset="0"/>
              </a:rPr>
              <a:t>Discussão</a:t>
            </a:r>
          </a:p>
        </p:txBody>
      </p:sp>
    </p:spTree>
    <p:extLst>
      <p:ext uri="{BB962C8B-B14F-4D97-AF65-F5344CB8AC3E}">
        <p14:creationId xmlns:p14="http://schemas.microsoft.com/office/powerpoint/2010/main" val="362076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" name="Conector recto 2"/>
          <p:cNvCxnSpPr/>
          <p:nvPr/>
        </p:nvCxnSpPr>
        <p:spPr>
          <a:xfrm>
            <a:off x="601117" y="1303907"/>
            <a:ext cx="80660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>
            <a:spLocks noChangeArrowheads="1"/>
          </p:cNvSpPr>
          <p:nvPr/>
        </p:nvSpPr>
        <p:spPr bwMode="auto">
          <a:xfrm>
            <a:off x="1703388" y="417095"/>
            <a:ext cx="40279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000" b="1" dirty="0">
                <a:cs typeface="Arial" panose="020B0604020202020204" pitchFamily="34" charset="0"/>
              </a:rPr>
              <a:t>Conclusão</a:t>
            </a:r>
            <a:r>
              <a:rPr lang="pt-BR" altLang="pt-BR" sz="4000" b="1" dirty="0">
                <a:solidFill>
                  <a:srgbClr val="4678AC"/>
                </a:solidFill>
                <a:latin typeface="+mj-lt"/>
              </a:rPr>
              <a:t>  </a:t>
            </a:r>
          </a:p>
        </p:txBody>
      </p:sp>
      <p:sp>
        <p:nvSpPr>
          <p:cNvPr id="7" name="Retângulo 3"/>
          <p:cNvSpPr>
            <a:spLocks noChangeArrowheads="1"/>
          </p:cNvSpPr>
          <p:nvPr/>
        </p:nvSpPr>
        <p:spPr bwMode="auto">
          <a:xfrm>
            <a:off x="1324449" y="1775251"/>
            <a:ext cx="8208963" cy="38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pt-BR" altLang="pt-BR" sz="1800" dirty="0">
                <a:ea typeface="Calibri" panose="020F0502020204030204" pitchFamily="34" charset="0"/>
                <a:cs typeface="Times New Roman" panose="02020603050405020304" pitchFamily="18" charset="0"/>
              </a:rPr>
              <a:t>No geral, os resultados demonstram  </a:t>
            </a:r>
            <a:endParaRPr lang="pt-BR" altLang="pt-B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1"/>
          <p:cNvSpPr>
            <a:spLocks noChangeArrowheads="1"/>
          </p:cNvSpPr>
          <p:nvPr/>
        </p:nvSpPr>
        <p:spPr bwMode="auto">
          <a:xfrm>
            <a:off x="1010041" y="2973672"/>
            <a:ext cx="724824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ES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Esse</a:t>
            </a:r>
            <a:r>
              <a:rPr lang="es-ES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entendimento</a:t>
            </a:r>
            <a:r>
              <a:rPr lang="es-ES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 leva a </a:t>
            </a:r>
            <a:r>
              <a:rPr lang="es-ES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questionar</a:t>
            </a:r>
            <a:r>
              <a:rPr lang="es-ES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s-ES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afirmação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tângulo 5"/>
          <p:cNvSpPr>
            <a:spLocks noChangeArrowheads="1"/>
          </p:cNvSpPr>
          <p:nvPr/>
        </p:nvSpPr>
        <p:spPr bwMode="auto">
          <a:xfrm>
            <a:off x="1919288" y="4652963"/>
            <a:ext cx="71291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s-ES" altLang="pt-BR" sz="1800" dirty="0">
                <a:cs typeface="Calibri" panose="020F0502020204030204" pitchFamily="34" charset="0"/>
              </a:rPr>
              <a:t>*** </a:t>
            </a:r>
            <a:r>
              <a:rPr lang="es-ES" altLang="pt-BR" sz="1800" dirty="0" err="1">
                <a:cs typeface="Calibri" panose="020F0502020204030204" pitchFamily="34" charset="0"/>
              </a:rPr>
              <a:t>Diante</a:t>
            </a:r>
            <a:r>
              <a:rPr lang="es-ES" altLang="pt-BR" sz="1800" dirty="0">
                <a:cs typeface="Calibri" panose="020F0502020204030204" pitchFamily="34" charset="0"/>
              </a:rPr>
              <a:t> os resultados,  . </a:t>
            </a:r>
            <a:endParaRPr lang="pt-BR" altLang="pt-BR" sz="1800" dirty="0"/>
          </a:p>
        </p:txBody>
      </p:sp>
    </p:spTree>
    <p:extLst>
      <p:ext uri="{BB962C8B-B14F-4D97-AF65-F5344CB8AC3E}">
        <p14:creationId xmlns:p14="http://schemas.microsoft.com/office/powerpoint/2010/main" val="33342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" name="Conector recto 2"/>
          <p:cNvCxnSpPr/>
          <p:nvPr/>
        </p:nvCxnSpPr>
        <p:spPr>
          <a:xfrm>
            <a:off x="687817" y="1283979"/>
            <a:ext cx="8066088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>
            <a:spLocks noChangeArrowheads="1"/>
          </p:cNvSpPr>
          <p:nvPr/>
        </p:nvSpPr>
        <p:spPr bwMode="auto">
          <a:xfrm>
            <a:off x="1703390" y="404814"/>
            <a:ext cx="351359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000" b="1" dirty="0">
                <a:cs typeface="Arial" panose="020B0604020202020204" pitchFamily="34" charset="0"/>
              </a:rPr>
              <a:t>Referências</a:t>
            </a:r>
            <a:r>
              <a:rPr lang="pt-BR" altLang="pt-BR" sz="4000" b="1" dirty="0">
                <a:latin typeface="+mj-lt"/>
              </a:rPr>
              <a:t> </a:t>
            </a:r>
            <a:r>
              <a:rPr lang="pt-BR" altLang="pt-BR" sz="4000" b="1" dirty="0">
                <a:solidFill>
                  <a:srgbClr val="4678AC"/>
                </a:solidFill>
                <a:latin typeface="+mj-lt"/>
              </a:rPr>
              <a:t> </a:t>
            </a:r>
          </a:p>
        </p:txBody>
      </p:sp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687818" y="1809960"/>
            <a:ext cx="8274801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DE SOUZA, L. A.; DE BARROS, P. P. Questões controversas com relação à lei do </a:t>
            </a:r>
            <a:r>
              <a:rPr lang="pt-BR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feminicídio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 (Lei n. 13.104/2015). </a:t>
            </a:r>
            <a:r>
              <a:rPr lang="pt-BR" altLang="pt-BR" sz="1800" b="1" dirty="0">
                <a:ea typeface="Calibri" panose="020F0502020204030204" pitchFamily="34" charset="0"/>
                <a:cs typeface="Arial" panose="020B0604020202020204" pitchFamily="34" charset="0"/>
              </a:rPr>
              <a:t>Revista da Faculdade de Direito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, Universidade de São Paulo, v. 111, p. 263-279, 2017.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1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GARCIA, L. P.; DE FREITAS, L. R. S.; DA SILVA, G. D. M.; HOFELMANN, D. A.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Estimativas corrigidas de </a:t>
            </a:r>
            <a:r>
              <a:rPr lang="pt-BR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feminicídios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 no Brasil, 2009 a 2011. </a:t>
            </a:r>
            <a:r>
              <a:rPr lang="pt-BR" altLang="pt-BR" sz="1800" b="1" dirty="0">
                <a:ea typeface="Calibri" panose="020F0502020204030204" pitchFamily="34" charset="0"/>
                <a:cs typeface="Arial" panose="020B0604020202020204" pitchFamily="34" charset="0"/>
              </a:rPr>
              <a:t>Revista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Panamericana</a:t>
            </a:r>
            <a:r>
              <a:rPr lang="pt-BR" altLang="pt-BR" sz="1800" b="1" dirty="0"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pt-BR" altLang="pt-BR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Salud</a:t>
            </a:r>
            <a:r>
              <a:rPr lang="pt-BR" altLang="pt-BR" sz="1800" b="1" dirty="0">
                <a:ea typeface="Calibri" panose="020F0502020204030204" pitchFamily="34" charset="0"/>
                <a:cs typeface="Arial" panose="020B0604020202020204" pitchFamily="34" charset="0"/>
              </a:rPr>
              <a:t> Pública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, v. 37, p. 251-257, 2015.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1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LEITE, F. M. C., AMORIM, M. H. C., WEHRMEISTER, F. C., GIGANTE, D. P. </a:t>
            </a:r>
            <a:r>
              <a:rPr lang="pt-BR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Violence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against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women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, Espírito Santo, </a:t>
            </a:r>
            <a:r>
              <a:rPr lang="pt-BR" altLang="pt-BR" sz="1800" dirty="0" err="1">
                <a:ea typeface="Calibri" panose="020F0502020204030204" pitchFamily="34" charset="0"/>
                <a:cs typeface="Arial" panose="020B0604020202020204" pitchFamily="34" charset="0"/>
              </a:rPr>
              <a:t>Brazil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pt-BR" altLang="pt-BR" sz="1800" b="1" dirty="0">
                <a:ea typeface="Calibri" panose="020F0502020204030204" pitchFamily="34" charset="0"/>
                <a:cs typeface="Arial" panose="020B0604020202020204" pitchFamily="34" charset="0"/>
              </a:rPr>
              <a:t>Revista de Saúde Pública, </a:t>
            </a:r>
            <a:r>
              <a:rPr lang="pt-BR" altLang="pt-BR" sz="1800" dirty="0">
                <a:ea typeface="Calibri" panose="020F0502020204030204" pitchFamily="34" charset="0"/>
                <a:cs typeface="Arial" panose="020B0604020202020204" pitchFamily="34" charset="0"/>
              </a:rPr>
              <a:t>v. 51, n. 33, 2017.</a:t>
            </a:r>
            <a:endParaRPr lang="pt-BR" altLang="pt-B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24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314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628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338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UniGoyazes - Extensão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Slides apresentação de TCC padronizada.pptx</dc:title>
  <dc:subject>TEMPLATE Slides apresentação de TCC padronizada.pptx</dc:subject>
  <dc:creator>Aneci Neves da Silva Delfino</dc:creator>
  <cp:keywords>TEMPLATE Slides apresentação de TCC padronizada.pptx</cp:keywords>
  <cp:lastModifiedBy>Catia Rodrigues dos Santos</cp:lastModifiedBy>
  <cp:revision>11</cp:revision>
  <dcterms:created xsi:type="dcterms:W3CDTF">2026-01-30T18:09:56Z</dcterms:created>
  <dcterms:modified xsi:type="dcterms:W3CDTF">2026-02-02T18:56:09Z</dcterms:modified>
  <cp:category>TEMPLATE Slides apresentação de TCC padronizada.pptx</cp:category>
  <cp:contentStatus>TEMPLATE Slides apresentação de TCC padronizada.pptx</cp:contentStatus>
</cp:coreProperties>
</file>